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media2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 angle exterior view of a modern building facade covered with aluminum discs under a clear, blue sky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ow angle view of a modern, curved building under a cloudy sky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View from inside a modern white building with glass panels, looking up to a bright, partly cloudy sky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 angle view of the Azadi Tower in Tehran, Iran against a clear, bright sky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iew from inside a stone structure, looking out toward stairs and a clear, blue sky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 modern white building with glass panels against a clear, blue sky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Small section of a modern shell bridge in Qingdao, Shandong, China with a partly cloudy sky above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2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PTDEMO.MOV" descr="PPTDEMO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386" y="-22840"/>
            <a:ext cx="24371228" cy="137616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48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7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7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Wireless Transmission Using ESP-N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Wireless Transmission Using ESP-NOW</a:t>
            </a:r>
          </a:p>
        </p:txBody>
      </p:sp>
      <p:sp>
        <p:nvSpPr>
          <p:cNvPr id="216" name="Protocol: ESP-NOW (low latency, point-to-point, no WiFi router required)…"/>
          <p:cNvSpPr txBox="1"/>
          <p:nvPr>
            <p:ph type="body" sz="half" idx="1"/>
          </p:nvPr>
        </p:nvSpPr>
        <p:spPr>
          <a:xfrm>
            <a:off x="1206500" y="4248504"/>
            <a:ext cx="10385175" cy="8256012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4400"/>
              </a:spcBef>
              <a:defRPr sz="4704"/>
            </a:pPr>
            <a:r>
              <a:t>Protocol: ESP-NOW (low latency, point-to-point, no WiFi router required)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Sent data structure: Contains float type temperature/heart rate/acceleration, etc.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Data update frequency: 1Hz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Anti-packet loss mechanism: detect disconnection, automatically reconnect</a:t>
            </a:r>
          </a:p>
        </p:txBody>
      </p:sp>
      <p:pic>
        <p:nvPicPr>
          <p:cNvPr id="217" name="ChatGPT Image May 4, 2025 at 01_13_09 PM.png" descr="ChatGPT Image May 4, 2025 at 01_13_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40150" y="3575158"/>
            <a:ext cx="5957242" cy="8935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Pad Dashboard 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iPad Dashboard Interface</a:t>
            </a:r>
          </a:p>
        </p:txBody>
      </p:sp>
      <p:sp>
        <p:nvSpPr>
          <p:cNvPr id="220" name="Development environment: SwiftUI…"/>
          <p:cNvSpPr txBox="1"/>
          <p:nvPr>
            <p:ph type="body" sz="half" idx="1"/>
          </p:nvPr>
        </p:nvSpPr>
        <p:spPr>
          <a:xfrm>
            <a:off x="1206500" y="4248504"/>
            <a:ext cx="10134149" cy="8256012"/>
          </a:xfrm>
          <a:prstGeom prst="rect">
            <a:avLst/>
          </a:prstGeom>
        </p:spPr>
        <p:txBody>
          <a:bodyPr/>
          <a:lstStyle/>
          <a:p>
            <a:pPr/>
            <a:r>
              <a:t>Development environment: SwiftUI</a:t>
            </a:r>
          </a:p>
          <a:p>
            <a:pPr/>
            <a:r>
              <a:t>Display content: real-time data changes + charts + alerts</a:t>
            </a:r>
          </a:p>
          <a:p>
            <a:pPr/>
            <a:r>
              <a:t>User operation: adjustable thresholds</a:t>
            </a:r>
          </a:p>
        </p:txBody>
      </p:sp>
      <p:pic>
        <p:nvPicPr>
          <p:cNvPr id="221" name="IMG_0386.PNG" descr="IMG_038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99813" y="3038871"/>
            <a:ext cx="12716754" cy="95375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switch dir="l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iPad Dashboard 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iPad Dashboard Interface</a:t>
            </a:r>
          </a:p>
        </p:txBody>
      </p:sp>
      <p:pic>
        <p:nvPicPr>
          <p:cNvPr id="224" name="IMG_0387.PNG" descr="IMG_038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888" y="3150129"/>
            <a:ext cx="11463821" cy="85978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G_0388.PNG" descr="IMG_038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9600" y="3150129"/>
            <a:ext cx="11463821" cy="85978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iPad Dashboard 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iPad Dashboard Interface</a:t>
            </a:r>
          </a:p>
        </p:txBody>
      </p:sp>
      <p:pic>
        <p:nvPicPr>
          <p:cNvPr id="228" name="IMG_0389.PNG" descr="IMG_038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3002" y="3791074"/>
            <a:ext cx="11216373" cy="8412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G_0390.PNG" descr="IMG_039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68624" y="3791074"/>
            <a:ext cx="11216373" cy="84122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push dir="l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iPad Dashboard 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iPad Dashboard Interface</a:t>
            </a:r>
          </a:p>
        </p:txBody>
      </p:sp>
      <p:pic>
        <p:nvPicPr>
          <p:cNvPr id="232" name="CleanShot 2025-05-04 at 11.16.19@2x.PNG" descr="CleanShot 2025-05-04 at 11.16.19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733" y="3557500"/>
            <a:ext cx="11564551" cy="8663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CleanShot 2025-05-04 at 11.16.08@2x.PNG" descr="CleanShot 2025-05-04 at 11.16.08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0530" y="3557500"/>
            <a:ext cx="11564550" cy="8663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iPad Dashboard Interfa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iPad Dashboard Interface</a:t>
            </a:r>
          </a:p>
        </p:txBody>
      </p:sp>
      <p:pic>
        <p:nvPicPr>
          <p:cNvPr id="236" name="CleanShot 2025-05-04 at 11.15.58@2x.PNG" descr="CleanShot 2025-05-04 at 11.15.58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51" y="3590444"/>
            <a:ext cx="11917005" cy="89273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CleanShot 2025-05-04 at 11.15.46@2x.PNG" descr="CleanShot 2025-05-04 at 11.15.46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27649" y="3542900"/>
            <a:ext cx="12053324" cy="9022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ystem Workflo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Workflow</a:t>
            </a:r>
          </a:p>
        </p:txBody>
      </p:sp>
      <p:sp>
        <p:nvSpPr>
          <p:cNvPr id="240" name="ESP32 initialization → data collection → determine whether to trigger an alarm…"/>
          <p:cNvSpPr txBox="1"/>
          <p:nvPr>
            <p:ph type="body" sz="half" idx="1"/>
          </p:nvPr>
        </p:nvSpPr>
        <p:spPr>
          <a:xfrm>
            <a:off x="1206500" y="4248504"/>
            <a:ext cx="11400905" cy="8256012"/>
          </a:xfrm>
          <a:prstGeom prst="rect">
            <a:avLst/>
          </a:prstGeom>
        </p:spPr>
        <p:txBody>
          <a:bodyPr/>
          <a:lstStyle/>
          <a:p>
            <a:pPr/>
            <a:r>
              <a:t>ESP32 initialization → data collection → determine whether to trigger an alarm</a:t>
            </a:r>
          </a:p>
          <a:p>
            <a:pPr/>
            <a:r>
              <a:t>If abnormal → add prompt text (such as "flame alarm")</a:t>
            </a:r>
          </a:p>
          <a:p>
            <a:pPr/>
            <a:r>
              <a:t>Normal → send data regularly → iPad update interface</a:t>
            </a:r>
          </a:p>
        </p:txBody>
      </p:sp>
      <p:pic>
        <p:nvPicPr>
          <p:cNvPr id="241" name="ChatGPT Image May 4, 2025 at 01_21_58 PM.png" descr="ChatGPT Image May 4, 2025 at 01_21_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1860" y="2509112"/>
            <a:ext cx="6564839" cy="9847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warp dir="in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ystem Demonst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Demonstration</a:t>
            </a:r>
          </a:p>
        </p:txBody>
      </p:sp>
      <p:pic>
        <p:nvPicPr>
          <p:cNvPr id="244" name="IMG_2745.HEIC" descr="IMG_2745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3161" y="2885771"/>
            <a:ext cx="13657678" cy="10243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cover dir="l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Experimental Results &amp; Performa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Experimental Results &amp; Performance</a:t>
            </a:r>
          </a:p>
        </p:txBody>
      </p:sp>
      <p:sp>
        <p:nvSpPr>
          <p:cNvPr id="247" name="Test method: 10 sets of simulated data, actual human body test, flame ignition simulation…"/>
          <p:cNvSpPr txBox="1"/>
          <p:nvPr>
            <p:ph type="body" idx="1"/>
          </p:nvPr>
        </p:nvSpPr>
        <p:spPr>
          <a:xfrm>
            <a:off x="1206499" y="4900711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Test method: 10 sets of simulated data, actual human body test, flame ignition simulation</a:t>
            </a:r>
          </a:p>
          <a:p>
            <a:pPr/>
            <a:r>
              <a:t>Success rate: 98% data successfully transmitted</a:t>
            </a:r>
          </a:p>
          <a:p>
            <a:pPr/>
            <a:r>
              <a:t>Delay: average &lt; 250ms</a:t>
            </a:r>
          </a:p>
          <a:p>
            <a:pPr/>
            <a:r>
              <a:t>Alarm error rate: 5% (heart rate inaccurate in high light and occlusion)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over dir="d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onclusion &amp; Ref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 &amp; Reflection</a:t>
            </a:r>
          </a:p>
        </p:txBody>
      </p:sp>
      <p:sp>
        <p:nvSpPr>
          <p:cNvPr id="250" name="Summary of achievemen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Summary of achievements</a:t>
            </a:r>
          </a:p>
        </p:txBody>
      </p:sp>
      <p:sp>
        <p:nvSpPr>
          <p:cNvPr id="251" name="Multi-sensor integrated system: A comprehensive monitoring system integrating multiple sensors such as temperature, humidity, acceleration, flame, gas, heart rate, blood oxygen, etc. was successfully built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3023" indent="-573023" defTabSz="2292038">
              <a:spcBef>
                <a:spcPts val="4200"/>
              </a:spcBef>
              <a:defRPr sz="4512"/>
            </a:pPr>
            <a:r>
              <a:t>Multi-sensor integrated system: A comprehensive monitoring system integrating multiple sensors such as temperature, humidity, acceleration, flame, gas, heart rate, blood oxygen, etc. was successfully built.</a:t>
            </a:r>
          </a:p>
          <a:p>
            <a:pPr marL="573023" indent="-573023" defTabSz="2292038">
              <a:spcBef>
                <a:spcPts val="4200"/>
              </a:spcBef>
              <a:defRPr sz="4512"/>
            </a:pPr>
            <a:r>
              <a:t>Intelligent monitoring function: Multiple intelligent monitoring functions such as fire detection, air quality monitoring, fall detection and health monitoring were developed.</a:t>
            </a:r>
          </a:p>
          <a:p>
            <a:pPr marL="573023" indent="-573023" defTabSz="2292038">
              <a:spcBef>
                <a:spcPts val="4200"/>
              </a:spcBef>
              <a:defRPr sz="4512"/>
            </a:pPr>
            <a:r>
              <a:t>User interface design: An intuitive and easy-to-use iOS monitoring interface was created, supporting real-time data display and historical data analysis.</a:t>
            </a:r>
          </a:p>
          <a:p>
            <a:pPr marL="573023" indent="-573023" defTabSz="2292038">
              <a:spcBef>
                <a:spcPts val="4200"/>
              </a:spcBef>
              <a:defRPr sz="4512"/>
            </a:pPr>
            <a:r>
              <a:t>Data communication system: A stable communication system between ESP32 and iOS devices was established, achieving reliable data transmission and storage.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2                                                      UNIVERSITY OF MISSOURI-KANSAS CITY…"/>
          <p:cNvSpPr txBox="1"/>
          <p:nvPr>
            <p:ph type="body" idx="21"/>
          </p:nvPr>
        </p:nvSpPr>
        <p:spPr>
          <a:xfrm>
            <a:off x="1296099" y="10042263"/>
            <a:ext cx="21971002" cy="30649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defRPr b="0"/>
            </a:pPr>
            <a:r>
              <a:t>T2                                                      UNIVERSITY OF MISSOURI-KANSAS CITY</a:t>
            </a:r>
          </a:p>
          <a:p>
            <a:pPr>
              <a:defRPr b="0"/>
            </a:pPr>
            <a:r>
              <a:t>Hui Jin                                               May 5, 2025</a:t>
            </a:r>
          </a:p>
          <a:p>
            <a:pPr>
              <a:defRPr b="0"/>
            </a:pPr>
            <a:r>
              <a:t>Jiarui Zhu</a:t>
            </a:r>
          </a:p>
          <a:p>
            <a:pPr>
              <a:defRPr b="0"/>
            </a:pPr>
            <a:r>
              <a:t>Changyu Liu</a:t>
            </a:r>
          </a:p>
          <a:p>
            <a:pPr>
              <a:defRPr b="0"/>
            </a:pPr>
            <a:r>
              <a:t>Yiyang Liu</a:t>
            </a:r>
          </a:p>
        </p:txBody>
      </p:sp>
      <p:sp>
        <p:nvSpPr>
          <p:cNvPr id="174" name="Smart Health &amp; Fire Monitoring System Based on ESP32 and iPad Dashboard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2365188">
              <a:defRPr spc="-225" sz="11252"/>
            </a:lvl1pPr>
          </a:lstStyle>
          <a:p>
            <a:pPr/>
            <a:r>
              <a:t>Smart Health &amp; Fire Monitoring System Based on ESP32 and iPad Dashboard</a:t>
            </a:r>
          </a:p>
        </p:txBody>
      </p:sp>
      <p:sp>
        <p:nvSpPr>
          <p:cNvPr id="175" name="🧠 Health + 🔥 Fire dual monitoring…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800735">
              <a:defRPr sz="5335"/>
            </a:pPr>
            <a:r>
              <a:t>🧠 Health + 🔥 Fire dual monitoring</a:t>
            </a:r>
          </a:p>
          <a:p>
            <a:pPr defTabSz="800735">
              <a:defRPr sz="5335"/>
            </a:pPr>
            <a:r>
              <a:t>📱 iPad real-time UI, 🧩 sensor fusion, 📷 event validation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onclusion &amp; Ref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 &amp; Reflection</a:t>
            </a:r>
          </a:p>
        </p:txBody>
      </p:sp>
      <p:sp>
        <p:nvSpPr>
          <p:cNvPr id="254" name="Challen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Challenge</a:t>
            </a:r>
          </a:p>
        </p:txBody>
      </p:sp>
      <p:sp>
        <p:nvSpPr>
          <p:cNvPr id="255" name="Sensor data stability: sensor data fluctuation and noise issues need to be addressed to ensure data accuracy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Sensor data stability: sensor data fluctuation and noise issues need to be addressed to ensure data accuracy.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Real-time requirements: data update frequency and system performance need to be balanced to ensure real-time monitoring results.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System integration complexity: multiple sensors need to be coordinated to ensure overall system stability.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User interface design: a simple and intuitive interface needs to be designed while displaying a large amount of real-time data.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Communication reliability: network instability needs to be handled to ensure data transmission reliability.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Threshold setting optimization: appropriate monitoring thresholds need to be determined to balance false alarm rate and missed alarm rate.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warp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Future Work</a:t>
            </a:r>
          </a:p>
        </p:txBody>
      </p:sp>
      <p:sp>
        <p:nvSpPr>
          <p:cNvPr id="258" name="Add voice broadcast or SMS remind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 voice broadcast or SMS reminder</a:t>
            </a:r>
          </a:p>
          <a:p>
            <a:pPr/>
            <a:r>
              <a:t>Small PCB board design, replace breadboard</a:t>
            </a:r>
          </a:p>
          <a:p>
            <a:pPr/>
            <a:r>
              <a:t>Enhance fall detection algorithm (integrate YOLO or OpenPose)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am Contribution &amp; Acknowledg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Team Contribution &amp; Acknowledgment</a:t>
            </a:r>
          </a:p>
        </p:txBody>
      </p:sp>
      <p:graphicFrame>
        <p:nvGraphicFramePr>
          <p:cNvPr id="261" name="Table 1"/>
          <p:cNvGraphicFramePr/>
          <p:nvPr/>
        </p:nvGraphicFramePr>
        <p:xfrm>
          <a:off x="2021651" y="4254854"/>
          <a:ext cx="10985501" cy="825601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5486400"/>
                <a:gridCol w="5486400"/>
              </a:tblGrid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Name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Responsibility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Hui Jin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iPad interface design and communication protocol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Jiarui Zhu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ESP32 programming and sensor debugging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Changyu Liu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System structure design and process documentation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48662"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Yiyang Liu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/>
                        <a:t>Experimental analysis and report compilation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262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40807" y="3669479"/>
            <a:ext cx="3289301" cy="2463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movie.png" descr="pasted-movi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04655" y="6083197"/>
            <a:ext cx="3492501" cy="2324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movie.png" descr="pasted-movi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513438" y="7732355"/>
            <a:ext cx="2857501" cy="285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movie.png" descr="pasted-movi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883576" y="9994697"/>
            <a:ext cx="2857501" cy="285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copy_A02EC838-BF68-4316-8BCF-FFBB99C5BE45.MOV" descr="copy_A02EC838-BF68-4316-8BCF-FFBB99C5BE45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1" fill="hold"/>
                                        <p:tgtEl>
                                          <p:spTgt spid="2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67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6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6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6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roject Motivation &amp; Go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Motivation &amp; Goals</a:t>
            </a:r>
          </a:p>
        </p:txBody>
      </p:sp>
      <p:sp>
        <p:nvSpPr>
          <p:cNvPr id="178" name="Realistic problem: Sudden health risks and fire hazards of elderly people living alone are difficult to detect in time…"/>
          <p:cNvSpPr txBox="1"/>
          <p:nvPr>
            <p:ph type="body" sz="half" idx="1"/>
          </p:nvPr>
        </p:nvSpPr>
        <p:spPr>
          <a:xfrm>
            <a:off x="1673795" y="3939534"/>
            <a:ext cx="10044151" cy="8256012"/>
          </a:xfrm>
          <a:prstGeom prst="rect">
            <a:avLst/>
          </a:prstGeom>
        </p:spPr>
        <p:txBody>
          <a:bodyPr/>
          <a:lstStyle/>
          <a:p>
            <a:pPr marL="591312" indent="-591312" defTabSz="2365188">
              <a:spcBef>
                <a:spcPts val="4300"/>
              </a:spcBef>
              <a:defRPr sz="4656"/>
            </a:pPr>
            <a:r>
              <a:rPr b="1"/>
              <a:t>Realistic problem:</a:t>
            </a:r>
            <a:r>
              <a:t> Sudden health risks and fire hazards of elderly people living alone are difficult to detect in time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rPr b="1"/>
              <a:t>Technical goal:</a:t>
            </a:r>
            <a:r>
              <a:t> Realize real-time monitoring, abnormality detection, and remote reminders</a:t>
            </a:r>
          </a:p>
          <a:p>
            <a:pPr marL="591312" indent="-591312" defTabSz="2365188">
              <a:spcBef>
                <a:spcPts val="4300"/>
              </a:spcBef>
              <a:defRPr sz="4656"/>
            </a:pPr>
            <a:r>
              <a:rPr b="1"/>
              <a:t>Innovation:</a:t>
            </a:r>
            <a:r>
              <a:t> Based on ESP32 low-power solution + multi-mode sensor + local wireless transmission + iPad UI display</a:t>
            </a:r>
          </a:p>
        </p:txBody>
      </p:sp>
      <p:pic>
        <p:nvPicPr>
          <p:cNvPr id="179" name="ChatGPT Image May 4, 2025 at 12_48_03 PM.png" descr="ChatGPT Image May 4, 2025 at 12_48_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2143" y="5081905"/>
            <a:ext cx="9883813" cy="6589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3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2"/>
      <p:bldP build="whole" bldLvl="1" animBg="1" rev="0" advAuto="0" spid="17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ystem Architecture 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System Architecture Overview</a:t>
            </a:r>
          </a:p>
        </p:txBody>
      </p:sp>
      <p:sp>
        <p:nvSpPr>
          <p:cNvPr id="182" name="ESP32 master node collects 5 types of sensor data (environment/health/fire condition)…"/>
          <p:cNvSpPr txBox="1"/>
          <p:nvPr>
            <p:ph type="body" sz="half" idx="1"/>
          </p:nvPr>
        </p:nvSpPr>
        <p:spPr>
          <a:xfrm>
            <a:off x="12628825" y="3642627"/>
            <a:ext cx="10760952" cy="8256012"/>
          </a:xfrm>
          <a:prstGeom prst="rect">
            <a:avLst/>
          </a:prstGeom>
        </p:spPr>
        <p:txBody>
          <a:bodyPr/>
          <a:lstStyle/>
          <a:p>
            <a:pPr marL="597408" indent="-597408" defTabSz="2389572">
              <a:spcBef>
                <a:spcPts val="4400"/>
              </a:spcBef>
              <a:defRPr sz="4704"/>
            </a:pPr>
            <a:r>
              <a:t>ESP32 master node collects 5 types of sensor data (environment/health/fire condition)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Use ESP-NOW communication to send data to receiving ESP32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The receiving end transmits data to iPad interface via WI-FI</a:t>
            </a:r>
          </a:p>
          <a:p>
            <a:pPr marL="597408" indent="-597408" defTabSz="2389572">
              <a:spcBef>
                <a:spcPts val="4400"/>
              </a:spcBef>
              <a:defRPr sz="4704"/>
            </a:pPr>
            <a:r>
              <a:t>iPad Dashboard is responsible for real-time display and can trigger alarms</a:t>
            </a:r>
          </a:p>
        </p:txBody>
      </p:sp>
      <p:pic>
        <p:nvPicPr>
          <p:cNvPr id="183" name="ChatGPT Image May 4, 2025 at 12_50_55 PM.png" descr="ChatGPT Image May 4, 2025 at 12_50_5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994" y="4217977"/>
            <a:ext cx="10657967" cy="7105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ensor Acquisition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Sensor Acquisition Module</a:t>
            </a:r>
          </a:p>
        </p:txBody>
      </p:sp>
      <p:sp>
        <p:nvSpPr>
          <p:cNvPr id="186" name="DHT11 &amp; MAX30102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DHT11 &amp; MAX30102</a:t>
            </a:r>
          </a:p>
        </p:txBody>
      </p:sp>
      <p:sp>
        <p:nvSpPr>
          <p:cNvPr id="187" name="Temperature and humidity sensor DHT11: Get ambient temperature/humidity.…"/>
          <p:cNvSpPr txBox="1"/>
          <p:nvPr>
            <p:ph type="body" sz="half" idx="1"/>
          </p:nvPr>
        </p:nvSpPr>
        <p:spPr>
          <a:xfrm>
            <a:off x="1206500" y="5349103"/>
            <a:ext cx="10189402" cy="8256012"/>
          </a:xfrm>
          <a:prstGeom prst="rect">
            <a:avLst/>
          </a:prstGeom>
        </p:spPr>
        <p:txBody>
          <a:bodyPr/>
          <a:lstStyle/>
          <a:p>
            <a:pPr/>
            <a:r>
              <a:t>Temperature and humidity sensor DHT11: Get ambient temperature/humidity.</a:t>
            </a:r>
          </a:p>
          <a:p>
            <a:pPr/>
            <a:r>
              <a:t>Heart rate blood oxygen MAX30102: Get BPM and SpO₂, using custom peak detection.</a:t>
            </a:r>
          </a:p>
        </p:txBody>
      </p:sp>
      <p:pic>
        <p:nvPicPr>
          <p:cNvPr id="188" name="IMG_2755.HEIC" descr="IMG_2755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39873" y="3158054"/>
            <a:ext cx="5523793" cy="41428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G_2752.HEIC" descr="IMG_2752.HEI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41691" y="8496832"/>
            <a:ext cx="5523793" cy="4142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ensor Acquisition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Sensor Acquisition Module</a:t>
            </a:r>
          </a:p>
        </p:txBody>
      </p:sp>
      <p:sp>
        <p:nvSpPr>
          <p:cNvPr id="192" name="MPU6050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MPU6050</a:t>
            </a:r>
          </a:p>
        </p:txBody>
      </p:sp>
      <p:sp>
        <p:nvSpPr>
          <p:cNvPr id="193" name="MPU6050: Detect acceleration and determine dynamic behaviors such as falls.…"/>
          <p:cNvSpPr txBox="1"/>
          <p:nvPr>
            <p:ph type="body" sz="half" idx="1"/>
          </p:nvPr>
        </p:nvSpPr>
        <p:spPr>
          <a:xfrm>
            <a:off x="1430696" y="4248504"/>
            <a:ext cx="10189402" cy="8256012"/>
          </a:xfrm>
          <a:prstGeom prst="rect">
            <a:avLst/>
          </a:prstGeom>
        </p:spPr>
        <p:txBody>
          <a:bodyPr/>
          <a:lstStyle/>
          <a:p>
            <a:pPr marL="457200" indent="-457200" defTabSz="1828754">
              <a:spcBef>
                <a:spcPts val="3300"/>
              </a:spcBef>
              <a:defRPr sz="3600"/>
            </a:pPr>
            <a:r>
              <a:t>MPU6050: Detect acceleration and determine dynamic behaviors such as falls.</a:t>
            </a:r>
          </a:p>
          <a:p>
            <a:pPr marL="457200" indent="-457200" defTabSz="1828754">
              <a:spcBef>
                <a:spcPts val="3300"/>
              </a:spcBef>
              <a:defRPr sz="3600"/>
            </a:pPr>
            <a:r>
              <a:t>Judgment rules:</a:t>
            </a:r>
          </a:p>
          <a:p>
            <a:pPr marL="666750" indent="-666750" defTabSz="1828754">
              <a:spcBef>
                <a:spcPts val="3300"/>
              </a:spcBef>
              <a:buSzPct val="100000"/>
              <a:buAutoNum type="arabicPeriod" startAt="1"/>
              <a:defRPr sz="3600"/>
            </a:pPr>
            <a:r>
              <a:t>When the absolute value of the Z-axis acceleration is &lt; 1.0, it is judged as a fall/abnormality (displayed in red)</a:t>
            </a:r>
          </a:p>
          <a:p>
            <a:pPr marL="666750" indent="-666750" defTabSz="1828754">
              <a:spcBef>
                <a:spcPts val="3300"/>
              </a:spcBef>
              <a:buSzPct val="100000"/>
              <a:buAutoNum type="arabicPeriod" startAt="1"/>
              <a:defRPr sz="3600"/>
            </a:pPr>
            <a:r>
              <a:t>When the absolute value of the X or Y-axis acceleration is &gt; 2.0, it is judged as violent exercise (displayed in orange)</a:t>
            </a:r>
          </a:p>
          <a:p>
            <a:pPr marL="666750" indent="-666750" defTabSz="1828754">
              <a:spcBef>
                <a:spcPts val="3300"/>
              </a:spcBef>
              <a:buSzPct val="100000"/>
              <a:buAutoNum type="arabicPeriod" startAt="1"/>
              <a:defRPr sz="3600"/>
            </a:pPr>
            <a:r>
              <a:t>Other situations are normal (displayed in green)</a:t>
            </a:r>
          </a:p>
          <a:p>
            <a:pPr marL="666750" indent="-666750" defTabSz="1828754">
              <a:spcBef>
                <a:spcPts val="3300"/>
              </a:spcBef>
              <a:buSzPct val="100000"/>
              <a:buAutoNum type="arabicPeriod" startAt="1"/>
              <a:defRPr sz="3600"/>
            </a:pPr>
            <a:r>
              <a:t>Displayed in gray when there is no data</a:t>
            </a:r>
          </a:p>
        </p:txBody>
      </p:sp>
      <p:pic>
        <p:nvPicPr>
          <p:cNvPr id="194" name="IMG_2757.HEIC" descr="IMG_2757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18296" y="5501659"/>
            <a:ext cx="6443137" cy="4832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ensor Acquisition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Sensor Acquisition Module</a:t>
            </a:r>
          </a:p>
        </p:txBody>
      </p:sp>
      <p:sp>
        <p:nvSpPr>
          <p:cNvPr id="197" name="MQ135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MQ135</a:t>
            </a:r>
          </a:p>
        </p:txBody>
      </p:sp>
      <p:sp>
        <p:nvSpPr>
          <p:cNvPr id="198" name="MQ135: Used to assess the &quot;pollution level&quot; of indoor environments…"/>
          <p:cNvSpPr txBox="1"/>
          <p:nvPr>
            <p:ph type="body" sz="half" idx="1"/>
          </p:nvPr>
        </p:nvSpPr>
        <p:spPr>
          <a:xfrm>
            <a:off x="1430696" y="4248504"/>
            <a:ext cx="10189402" cy="8256012"/>
          </a:xfrm>
          <a:prstGeom prst="rect">
            <a:avLst/>
          </a:prstGeom>
        </p:spPr>
        <p:txBody>
          <a:bodyPr/>
          <a:lstStyle/>
          <a:p>
            <a:pPr marL="347472" indent="-347472" defTabSz="1389853">
              <a:spcBef>
                <a:spcPts val="2500"/>
              </a:spcBef>
              <a:defRPr sz="2736"/>
            </a:pPr>
            <a:r>
              <a:t>MQ135: Used to assess the "pollution level" of indoor environments</a:t>
            </a:r>
          </a:p>
          <a:p>
            <a:pPr marL="347472" indent="-347472" defTabSz="1389853">
              <a:spcBef>
                <a:spcPts val="2500"/>
              </a:spcBef>
              <a:defRPr sz="2736"/>
            </a:pPr>
            <a:r>
              <a:t>Judgment rules:</a:t>
            </a:r>
          </a:p>
          <a:p>
            <a:pPr marL="506729" indent="-506729" defTabSz="1389853">
              <a:spcBef>
                <a:spcPts val="2500"/>
              </a:spcBef>
              <a:buSzPct val="100000"/>
              <a:buAutoNum type="arabicPeriod" startAt="1"/>
              <a:defRPr sz="2736"/>
            </a:pPr>
            <a:r>
              <a:t>When the gas sensor value is between 0-800, the air quality level is "Excellent" and is displayed in green. </a:t>
            </a:r>
          </a:p>
          <a:p>
            <a:pPr marL="506729" indent="-506729" defTabSz="1389853">
              <a:spcBef>
                <a:spcPts val="2500"/>
              </a:spcBef>
              <a:buSzPct val="100000"/>
              <a:buAutoNum type="arabicPeriod" startAt="1"/>
              <a:defRPr sz="2736"/>
            </a:pPr>
            <a:r>
              <a:t>When the gas sensor value is between 801-900, the air quality level is "Good" and is displayed in yellow. </a:t>
            </a:r>
          </a:p>
          <a:p>
            <a:pPr marL="506729" indent="-506729" defTabSz="1389853">
              <a:spcBef>
                <a:spcPts val="2500"/>
              </a:spcBef>
              <a:buSzPct val="100000"/>
              <a:buAutoNum type="arabicPeriod" startAt="1"/>
              <a:defRPr sz="2736"/>
            </a:pPr>
            <a:r>
              <a:t>When the gas sensor value is between 901-1000, the air quality level is "Light Pollution" and is displayed in orange. </a:t>
            </a:r>
          </a:p>
          <a:p>
            <a:pPr marL="506729" indent="-506729" defTabSz="1389853">
              <a:spcBef>
                <a:spcPts val="2500"/>
              </a:spcBef>
              <a:buSzPct val="100000"/>
              <a:buAutoNum type="arabicPeriod" startAt="1"/>
              <a:defRPr sz="2736"/>
            </a:pPr>
            <a:r>
              <a:t>When the gas sensor value is between 1001-1100, the air quality level is "Moderate Pollution" and is displayed in red. </a:t>
            </a:r>
          </a:p>
          <a:p>
            <a:pPr marL="506729" indent="-506729" defTabSz="1389853">
              <a:spcBef>
                <a:spcPts val="2500"/>
              </a:spcBef>
              <a:buSzPct val="100000"/>
              <a:buAutoNum type="arabicPeriod" startAt="1"/>
              <a:defRPr sz="2736"/>
            </a:pPr>
            <a:r>
              <a:t>When the gas sensor value is between 1101-1200, the air quality level is "Heavy Pollution" and is displayed in purple. </a:t>
            </a:r>
          </a:p>
          <a:p>
            <a:pPr marL="506729" indent="-506729" defTabSz="1389853">
              <a:spcBef>
                <a:spcPts val="2500"/>
              </a:spcBef>
              <a:buSzPct val="100000"/>
              <a:buAutoNum type="arabicPeriod" startAt="1"/>
              <a:defRPr sz="2736"/>
            </a:pPr>
            <a:r>
              <a:t>When the gas sensor value is greater than 1200, the air quality level is "Severe Pollution" and is displayed in brown.</a:t>
            </a:r>
          </a:p>
        </p:txBody>
      </p:sp>
      <p:pic>
        <p:nvPicPr>
          <p:cNvPr id="199" name="IMG_2756.HEIC" descr="IMG_2756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9225" y="4483806"/>
            <a:ext cx="10380541" cy="7785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ensor Acquisition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Sensor Acquisition Module</a:t>
            </a:r>
          </a:p>
        </p:txBody>
      </p:sp>
      <p:sp>
        <p:nvSpPr>
          <p:cNvPr id="202" name="Flame Sens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Flame Sensor</a:t>
            </a:r>
          </a:p>
        </p:txBody>
      </p:sp>
      <p:sp>
        <p:nvSpPr>
          <p:cNvPr id="203" name="Flame sensor: can identify the infrared light emitted by flames (usually with a wavelength of 760nm–1100nm)…"/>
          <p:cNvSpPr txBox="1"/>
          <p:nvPr>
            <p:ph type="body" sz="half" idx="1"/>
          </p:nvPr>
        </p:nvSpPr>
        <p:spPr>
          <a:xfrm>
            <a:off x="1430696" y="4248504"/>
            <a:ext cx="10189402" cy="8256012"/>
          </a:xfrm>
          <a:prstGeom prst="rect">
            <a:avLst/>
          </a:prstGeom>
        </p:spPr>
        <p:txBody>
          <a:bodyPr/>
          <a:lstStyle/>
          <a:p>
            <a:pPr/>
            <a:r>
              <a:t>Flame sensor: can identify the infrared light emitted by flames (usually with a wavelength of 760nm–1100nm)</a:t>
            </a:r>
          </a:p>
          <a:p>
            <a:pPr/>
            <a:r>
              <a:t>Judgment rules:</a:t>
            </a:r>
          </a:p>
          <a:p>
            <a:pPr marL="889000" indent="-889000">
              <a:buSzPct val="100000"/>
              <a:buAutoNum type="arabicPeriod" startAt="1"/>
            </a:pPr>
            <a:r>
              <a:t>When flameAnalog &lt; 2000, it indicates a fire is detected. </a:t>
            </a:r>
          </a:p>
          <a:p>
            <a:pPr marL="889000" indent="-889000">
              <a:buSzPct val="100000"/>
              <a:buAutoNum type="arabicPeriod" startAt="1"/>
            </a:pPr>
            <a:r>
              <a:t>When flameAnalog &gt;= 2000, it indicates a normal state.</a:t>
            </a:r>
          </a:p>
        </p:txBody>
      </p:sp>
      <p:pic>
        <p:nvPicPr>
          <p:cNvPr id="204" name="IMG_2754.HEIC" descr="IMG_2754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01743" y="5220180"/>
            <a:ext cx="7234116" cy="542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ensor Acquisition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Sensor Acquisition Module</a:t>
            </a:r>
          </a:p>
        </p:txBody>
      </p:sp>
      <p:sp>
        <p:nvSpPr>
          <p:cNvPr id="207" name="1602 Display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1602 Display</a:t>
            </a:r>
          </a:p>
        </p:txBody>
      </p:sp>
      <p:pic>
        <p:nvPicPr>
          <p:cNvPr id="208" name="IMG_2751.HEIC" descr="IMG_2751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87788" y="8980745"/>
            <a:ext cx="6134225" cy="4600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G_2750.HEIC" descr="IMG_2750.HEI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18284" y="8967706"/>
            <a:ext cx="6168994" cy="46267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G_2749.HEIC" descr="IMG_2749.HEIC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5339" y="8886327"/>
            <a:ext cx="6168993" cy="4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G_2748.HEIC" descr="IMG_2748.HEIC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70404" y="3706306"/>
            <a:ext cx="6168994" cy="4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G_2747.HEIC" descr="IMG_2747.HEIC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809779" y="3706306"/>
            <a:ext cx="6168993" cy="4626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IMG_2746.HEIC" descr="IMG_2746.HEIC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45339" y="3706306"/>
            <a:ext cx="6168993" cy="46267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